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8C258-C84E-4465-9443-A78598035132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C5A58-0B31-44BF-BD4F-494EB94E52F2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C5A58-0B31-44BF-BD4F-494EB94E52F2}" type="slidenum">
              <a:rPr lang="en-SG" smtClean="0"/>
              <a:t>4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043E6-1D15-4815-9DBB-637EAE06915F}" type="datetimeFigureOut">
              <a:rPr lang="en-SG" smtClean="0"/>
              <a:t>11/8/2010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49DC2-57FA-454D-B995-BDCDE776DB5A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h9Q_TPyOQ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72616" y="0"/>
            <a:ext cx="7772400" cy="1470025"/>
          </a:xfrm>
        </p:spPr>
        <p:txBody>
          <a:bodyPr/>
          <a:lstStyle/>
          <a:p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76256" y="2780928"/>
            <a:ext cx="2267744" cy="112968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Taoism</a:t>
            </a:r>
            <a:endParaRPr lang="en-SG" sz="5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uxnerd.com/wp-content/uploads/2010/05/ying-ya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48264" cy="6830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6672"/>
            <a:ext cx="8686800" cy="6696744"/>
          </a:xfrm>
        </p:spPr>
        <p:txBody>
          <a:bodyPr>
            <a:normAutofit fontScale="70000" lnSpcReduction="20000"/>
          </a:bodyPr>
          <a:lstStyle/>
          <a:p>
            <a:endParaRPr lang="en-SG" sz="7000" dirty="0" smtClean="0">
              <a:solidFill>
                <a:schemeClr val="bg1"/>
              </a:solidFill>
              <a:hlinkClick r:id="rId2"/>
            </a:endParaRPr>
          </a:p>
          <a:p>
            <a:pPr algn="ctr">
              <a:buNone/>
            </a:pPr>
            <a:r>
              <a:rPr lang="en-SG" sz="7000" dirty="0" smtClean="0">
                <a:solidFill>
                  <a:schemeClr val="bg1"/>
                </a:solidFill>
                <a:latin typeface="Edwardian Script ITC" pitchFamily="66" charset="0"/>
              </a:rPr>
              <a:t>The human being follows [the laws of] the earth,</a:t>
            </a:r>
            <a:br>
              <a:rPr lang="en-SG" sz="7000" dirty="0" smtClean="0">
                <a:solidFill>
                  <a:schemeClr val="bg1"/>
                </a:solidFill>
                <a:latin typeface="Edwardian Script ITC" pitchFamily="66" charset="0"/>
              </a:rPr>
            </a:br>
            <a:r>
              <a:rPr lang="en-SG" sz="7000" dirty="0" smtClean="0">
                <a:solidFill>
                  <a:schemeClr val="bg1"/>
                </a:solidFill>
                <a:latin typeface="Edwardian Script ITC" pitchFamily="66" charset="0"/>
              </a:rPr>
              <a:t>the earth follows the heavens, the heavens follow God,</a:t>
            </a:r>
            <a:br>
              <a:rPr lang="en-SG" sz="7000" dirty="0" smtClean="0">
                <a:solidFill>
                  <a:schemeClr val="bg1"/>
                </a:solidFill>
                <a:latin typeface="Edwardian Script ITC" pitchFamily="66" charset="0"/>
              </a:rPr>
            </a:br>
            <a:r>
              <a:rPr lang="en-SG" sz="7000" dirty="0" smtClean="0">
                <a:solidFill>
                  <a:schemeClr val="bg1"/>
                </a:solidFill>
                <a:latin typeface="Edwardian Script ITC" pitchFamily="66" charset="0"/>
              </a:rPr>
              <a:t>and God must follow nature [Tao]</a:t>
            </a:r>
          </a:p>
          <a:p>
            <a:pPr algn="ctr">
              <a:buNone/>
            </a:pPr>
            <a:r>
              <a:rPr lang="en-SG" sz="7000" dirty="0" smtClean="0">
                <a:solidFill>
                  <a:schemeClr val="bg1"/>
                </a:solidFill>
                <a:latin typeface="Edwardian Script ITC" pitchFamily="66" charset="0"/>
              </a:rPr>
              <a:t>―Tao Te </a:t>
            </a:r>
            <a:r>
              <a:rPr lang="en-SG" sz="7000" dirty="0" err="1" smtClean="0">
                <a:solidFill>
                  <a:schemeClr val="bg1"/>
                </a:solidFill>
                <a:latin typeface="Edwardian Script ITC" pitchFamily="66" charset="0"/>
              </a:rPr>
              <a:t>Ching</a:t>
            </a:r>
            <a:endParaRPr lang="en-SG" sz="7000" dirty="0" smtClean="0">
              <a:solidFill>
                <a:schemeClr val="bg1"/>
              </a:solidFill>
              <a:latin typeface="Edwardian Script ITC" pitchFamily="66" charset="0"/>
            </a:endParaRPr>
          </a:p>
          <a:p>
            <a:endParaRPr lang="en-SG" dirty="0">
              <a:solidFill>
                <a:schemeClr val="bg1"/>
              </a:solidFill>
              <a:hlinkClick r:id="rId2"/>
            </a:endParaRPr>
          </a:p>
          <a:p>
            <a:endParaRPr lang="en-SG" dirty="0" smtClean="0">
              <a:solidFill>
                <a:schemeClr val="bg1"/>
              </a:solidFill>
              <a:hlinkClick r:id="rId2"/>
            </a:endParaRPr>
          </a:p>
          <a:p>
            <a:endParaRPr lang="en-SG" dirty="0">
              <a:solidFill>
                <a:schemeClr val="bg1"/>
              </a:solidFill>
              <a:hlinkClick r:id="rId2"/>
            </a:endParaRPr>
          </a:p>
          <a:p>
            <a:endParaRPr lang="en-SG" dirty="0" smtClean="0">
              <a:solidFill>
                <a:schemeClr val="bg1"/>
              </a:solidFill>
              <a:hlinkClick r:id="rId2"/>
            </a:endParaRPr>
          </a:p>
          <a:p>
            <a:endParaRPr lang="en-SG" dirty="0">
              <a:solidFill>
                <a:schemeClr val="bg1"/>
              </a:solidFill>
              <a:hlinkClick r:id="rId2"/>
            </a:endParaRPr>
          </a:p>
          <a:p>
            <a:r>
              <a:rPr lang="en-SG" sz="1600" dirty="0" smtClean="0">
                <a:solidFill>
                  <a:schemeClr val="bg1"/>
                </a:solidFill>
                <a:hlinkClick r:id="rId2"/>
              </a:rPr>
              <a:t>http://www.youtube.com/watch?v=Fh9Q_TPyOQE</a:t>
            </a:r>
            <a:r>
              <a:rPr lang="en-SG" sz="1600" dirty="0" smtClean="0">
                <a:solidFill>
                  <a:schemeClr val="bg1"/>
                </a:solidFill>
              </a:rPr>
              <a:t> </a:t>
            </a:r>
            <a:endParaRPr lang="en-SG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Edwardian Script ITC" pitchFamily="66" charset="0"/>
              </a:rPr>
              <a:t>Origins of the Universe</a:t>
            </a:r>
            <a:endParaRPr lang="en-SG" b="1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544522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SG" dirty="0" smtClean="0">
                <a:latin typeface="Edwardian Script ITC" pitchFamily="66" charset="0"/>
              </a:rPr>
              <a:t>600 BC: Birth of Taoism</a:t>
            </a:r>
          </a:p>
          <a:p>
            <a:pPr>
              <a:buFont typeface="Wingdings" pitchFamily="2" charset="2"/>
              <a:buChar char="§"/>
            </a:pPr>
            <a:r>
              <a:rPr lang="en-SG" dirty="0" smtClean="0">
                <a:latin typeface="Edwardian Script ITC" pitchFamily="66" charset="0"/>
              </a:rPr>
              <a:t>Taoists believe that when the world began, there was only the Tao, a featureless, empty void pregnant with the potential of all things.</a:t>
            </a:r>
          </a:p>
          <a:p>
            <a:pPr>
              <a:buFont typeface="Wingdings" pitchFamily="2" charset="2"/>
              <a:buChar char="§"/>
            </a:pPr>
            <a:r>
              <a:rPr lang="en-SG" dirty="0" smtClean="0">
                <a:latin typeface="Edwardian Script ITC" pitchFamily="66" charset="0"/>
              </a:rPr>
              <a:t>Tao generated swirling patterns of cloudlike energy, called </a:t>
            </a:r>
            <a:r>
              <a:rPr lang="en-SG" i="1" dirty="0" smtClean="0">
                <a:latin typeface="Edwardian Script ITC" pitchFamily="66" charset="0"/>
              </a:rPr>
              <a:t>qi</a:t>
            </a:r>
            <a:r>
              <a:rPr lang="en-SG" dirty="0" smtClean="0">
                <a:latin typeface="Edwardian Script ITC" pitchFamily="66" charset="0"/>
              </a:rPr>
              <a:t> ("chee"). This energy eventually developed two complementary aspects: yin, which is dark, heavy, and feminine, and yang, which is light, airy, and masculine.</a:t>
            </a:r>
          </a:p>
          <a:p>
            <a:pPr>
              <a:buFont typeface="Wingdings" pitchFamily="2" charset="2"/>
              <a:buChar char="§"/>
            </a:pPr>
            <a:r>
              <a:rPr lang="en-SG" dirty="0" smtClean="0">
                <a:latin typeface="Edwardian Script ITC" pitchFamily="66" charset="0"/>
              </a:rPr>
              <a:t>Yin energy sank to form the earth, yang energy rose to form the heavens, and both energies harmonized to form human beings.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Edwardian Script ITC" pitchFamily="66" charset="0"/>
              </a:rPr>
              <a:t>Principal Beliefs</a:t>
            </a:r>
            <a:endParaRPr lang="en-SG" b="1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SG" dirty="0" smtClean="0">
                <a:solidFill>
                  <a:schemeClr val="bg1"/>
                </a:solidFill>
                <a:latin typeface="Edwardian Script ITC" pitchFamily="66" charset="0"/>
              </a:rPr>
              <a:t>Nothing in the Universe is fixed, static or non moving; per se everything is transforming all the time.</a:t>
            </a:r>
          </a:p>
          <a:p>
            <a:pPr>
              <a:buFont typeface="Wingdings" pitchFamily="2" charset="2"/>
              <a:buChar char="§"/>
            </a:pPr>
            <a:r>
              <a:rPr lang="en-SG" dirty="0" smtClean="0">
                <a:solidFill>
                  <a:schemeClr val="bg1"/>
                </a:solidFill>
                <a:latin typeface="Edwardian Script ITC" pitchFamily="66" charset="0"/>
              </a:rPr>
              <a:t>They believe Tai Chi keeps the universal order of Tao balanced.</a:t>
            </a:r>
          </a:p>
          <a:p>
            <a:pPr>
              <a:buFont typeface="Wingdings" pitchFamily="2" charset="2"/>
              <a:buChar char="§"/>
            </a:pPr>
            <a:r>
              <a:rPr lang="en-SG" dirty="0" smtClean="0">
                <a:solidFill>
                  <a:schemeClr val="bg1"/>
                </a:solidFill>
                <a:latin typeface="Edwardian Script ITC" pitchFamily="66" charset="0"/>
              </a:rPr>
              <a:t>Taoists believe that man is a  microcosm for the universe, that the body ties directly into the  Chinese Five Elements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Edwardian Script ITC" pitchFamily="66" charset="0"/>
              </a:rPr>
              <a:t>Rituals, exercises and substances affect a persons physical and mental health. </a:t>
            </a:r>
          </a:p>
          <a:p>
            <a:pPr>
              <a:buFont typeface="Wingdings" pitchFamily="2" charset="2"/>
              <a:buChar char="§"/>
            </a:pPr>
            <a:r>
              <a:rPr lang="en-SG" dirty="0" smtClean="0">
                <a:solidFill>
                  <a:schemeClr val="bg1"/>
                </a:solidFill>
                <a:latin typeface="Edwardian Script ITC" pitchFamily="66" charset="0"/>
              </a:rPr>
              <a:t>Internal alchemy and various spiritual practices are used by some Taoists to improve health and extend life, theoretically even to the point of physical immortality</a:t>
            </a:r>
            <a:endParaRPr lang="en-SG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Edwardian Script ITC" pitchFamily="66" charset="0"/>
              </a:rPr>
              <a:t>Supernatural Powers and Deities</a:t>
            </a:r>
            <a:endParaRPr lang="en-SG" b="1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SG" dirty="0" smtClean="0">
                <a:latin typeface="Edwardian Script ITC" pitchFamily="66" charset="0"/>
              </a:rPr>
              <a:t>Taoist deities include nature spirits, ancient legendary heroes, humanized planets and stars, ancestor spirits and animals such as dragons, tigers, phoenix's and snakes. </a:t>
            </a:r>
          </a:p>
          <a:p>
            <a:pPr>
              <a:buFont typeface="Wingdings" pitchFamily="2" charset="2"/>
              <a:buChar char="§"/>
            </a:pPr>
            <a:r>
              <a:rPr lang="en-SG" dirty="0" smtClean="0">
                <a:latin typeface="Edwardian Script ITC" pitchFamily="66" charset="0"/>
              </a:rPr>
              <a:t>All human activities—even such things as drunkenness and robbery—are represented by deities as well. </a:t>
            </a:r>
          </a:p>
          <a:p>
            <a:pPr>
              <a:buFont typeface="Wingdings" pitchFamily="2" charset="2"/>
              <a:buChar char="§"/>
            </a:pPr>
            <a:r>
              <a:rPr lang="en-SG" dirty="0" smtClean="0">
                <a:latin typeface="Edwardian Script ITC" pitchFamily="66" charset="0"/>
              </a:rPr>
              <a:t>The highest Taoist deity, </a:t>
            </a:r>
            <a:r>
              <a:rPr lang="en-SG" dirty="0" err="1" smtClean="0">
                <a:latin typeface="Edwardian Script ITC" pitchFamily="66" charset="0"/>
              </a:rPr>
              <a:t>Yù</a:t>
            </a:r>
            <a:r>
              <a:rPr lang="en-SG" dirty="0" smtClean="0">
                <a:latin typeface="Edwardian Script ITC" pitchFamily="66" charset="0"/>
              </a:rPr>
              <a:t> </a:t>
            </a:r>
            <a:r>
              <a:rPr lang="en-SG" dirty="0" err="1" smtClean="0">
                <a:latin typeface="Edwardian Script ITC" pitchFamily="66" charset="0"/>
              </a:rPr>
              <a:t>Huáng</a:t>
            </a:r>
            <a:r>
              <a:rPr lang="en-SG" dirty="0" smtClean="0">
                <a:latin typeface="Edwardian Script ITC" pitchFamily="66" charset="0"/>
              </a:rPr>
              <a:t> ,who is associated with the ancient Chinese god Shang Di, ruler over all Heaven, Earth and the Underworld/ Hell.</a:t>
            </a:r>
            <a:endParaRPr lang="en-SG" dirty="0">
              <a:latin typeface="Edwardian Script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nationsonline.org/oneworld/Chinese_Customs/images/Yuanshi_Tianz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3711771" cy="6850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Edwardian Script ITC" pitchFamily="66" charset="0"/>
              </a:rPr>
              <a:t>Rituals</a:t>
            </a:r>
            <a:endParaRPr lang="en-SG" sz="6600" b="1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424936" cy="496855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GB" dirty="0">
                <a:latin typeface="Edwardian Script ITC" pitchFamily="66" charset="0"/>
              </a:rPr>
              <a:t>Taoist rituals involve purification, meditation and offerings to deities</a:t>
            </a:r>
            <a:r>
              <a:rPr lang="en-GB" dirty="0" smtClean="0">
                <a:latin typeface="Edwardian Script ITC" pitchFamily="66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Edwardian Script ITC" pitchFamily="66" charset="0"/>
              </a:rPr>
              <a:t>The details of Taoist rituals are often highly complex and </a:t>
            </a:r>
            <a:r>
              <a:rPr lang="en-GB" dirty="0" smtClean="0">
                <a:latin typeface="Edwardian Script ITC" pitchFamily="66" charset="0"/>
              </a:rPr>
              <a:t>technical.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Edwardian Script ITC" pitchFamily="66" charset="0"/>
              </a:rPr>
              <a:t>The rituals involve the priest (and assistants) in chanting and playing </a:t>
            </a:r>
            <a:r>
              <a:rPr lang="en-GB" dirty="0" smtClean="0">
                <a:latin typeface="Edwardian Script ITC" pitchFamily="66" charset="0"/>
              </a:rPr>
              <a:t>instruments and dancing.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Edwardian Script ITC" pitchFamily="66" charset="0"/>
              </a:rPr>
              <a:t>One major Taoist ritual is the </a:t>
            </a:r>
            <a:r>
              <a:rPr lang="en-GB" i="1" dirty="0" err="1">
                <a:latin typeface="Edwardian Script ITC" pitchFamily="66" charset="0"/>
              </a:rPr>
              <a:t>chiao</a:t>
            </a:r>
            <a:r>
              <a:rPr lang="en-GB" dirty="0">
                <a:latin typeface="Edwardian Script ITC" pitchFamily="66" charset="0"/>
              </a:rPr>
              <a:t> (</a:t>
            </a:r>
            <a:r>
              <a:rPr lang="en-GB" i="1" dirty="0" err="1">
                <a:latin typeface="Edwardian Script ITC" pitchFamily="66" charset="0"/>
              </a:rPr>
              <a:t>jiao</a:t>
            </a:r>
            <a:r>
              <a:rPr lang="en-GB" dirty="0">
                <a:latin typeface="Edwardian Script ITC" pitchFamily="66" charset="0"/>
              </a:rPr>
              <a:t>), a rite of cosmic renewal, which is itself made up of several rituals</a:t>
            </a:r>
            <a:r>
              <a:rPr lang="en-GB" dirty="0" smtClean="0">
                <a:latin typeface="Edwardian Script ITC" pitchFamily="66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Edwardian Script ITC" pitchFamily="66" charset="0"/>
              </a:rPr>
              <a:t>Temple rituals can be used to regulate </a:t>
            </a:r>
            <a:r>
              <a:rPr lang="en-GB" dirty="0" smtClean="0">
                <a:latin typeface="Edwardian Script ITC" pitchFamily="66" charset="0"/>
              </a:rPr>
              <a:t> </a:t>
            </a:r>
            <a:r>
              <a:rPr lang="en-GB" dirty="0" err="1" smtClean="0">
                <a:latin typeface="Edwardian Script ITC" pitchFamily="66" charset="0"/>
              </a:rPr>
              <a:t>ch’i</a:t>
            </a:r>
            <a:r>
              <a:rPr lang="en-GB" dirty="0" smtClean="0">
                <a:latin typeface="Edwardian Script ITC" pitchFamily="66" charset="0"/>
              </a:rPr>
              <a:t> and </a:t>
            </a:r>
            <a:r>
              <a:rPr lang="en-GB" dirty="0">
                <a:latin typeface="Edwardian Script ITC" pitchFamily="66" charset="0"/>
              </a:rPr>
              <a:t>balance the flow </a:t>
            </a:r>
            <a:r>
              <a:rPr lang="en-GB" dirty="0" smtClean="0">
                <a:latin typeface="Edwardian Script ITC" pitchFamily="66" charset="0"/>
              </a:rPr>
              <a:t>of yin and yang both </a:t>
            </a:r>
            <a:r>
              <a:rPr lang="en-GB" dirty="0">
                <a:latin typeface="Edwardian Script ITC" pitchFamily="66" charset="0"/>
              </a:rPr>
              <a:t>for individuals and the wider </a:t>
            </a:r>
            <a:r>
              <a:rPr lang="en-GB" dirty="0" smtClean="0">
                <a:latin typeface="Edwardian Script ITC" pitchFamily="66" charset="0"/>
              </a:rPr>
              <a:t>community</a:t>
            </a:r>
          </a:p>
          <a:p>
            <a:pPr>
              <a:buFont typeface="Wingdings" pitchFamily="2" charset="2"/>
              <a:buChar char="§"/>
            </a:pPr>
            <a:r>
              <a:rPr lang="en-GB" dirty="0">
                <a:latin typeface="Edwardian Script ITC" pitchFamily="66" charset="0"/>
              </a:rPr>
              <a:t>Other rituals involve prayers to various </a:t>
            </a:r>
            <a:r>
              <a:rPr lang="en-GB" dirty="0" smtClean="0">
                <a:latin typeface="Edwardian Script ITC" pitchFamily="66" charset="0"/>
              </a:rPr>
              <a:t> Taoist deities, meditations </a:t>
            </a:r>
            <a:r>
              <a:rPr lang="en-GB" dirty="0">
                <a:latin typeface="Edwardian Script ITC" pitchFamily="66" charset="0"/>
              </a:rPr>
              <a:t>on </a:t>
            </a:r>
            <a:r>
              <a:rPr lang="en-GB" dirty="0" smtClean="0">
                <a:latin typeface="Edwardian Script ITC" pitchFamily="66" charset="0"/>
              </a:rPr>
              <a:t>talismans and </a:t>
            </a:r>
            <a:r>
              <a:rPr lang="en-GB" dirty="0">
                <a:latin typeface="Edwardian Script ITC" pitchFamily="66" charset="0"/>
              </a:rPr>
              <a:t>reciting and chanting prayers and texts.</a:t>
            </a:r>
            <a:endParaRPr lang="en-SG" dirty="0">
              <a:latin typeface="Edwardian Script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Edwardian Script ITC" pitchFamily="66" charset="0"/>
              </a:rPr>
              <a:t>Influence on the Society</a:t>
            </a:r>
            <a:endParaRPr lang="en-SG" b="1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Edwardian Script ITC" pitchFamily="66" charset="0"/>
              </a:rPr>
              <a:t>Has a peaceful impact i.e. a very harmonious society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Edwardian Script ITC" pitchFamily="66" charset="0"/>
              </a:rPr>
              <a:t>Taoists have a balanced life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Edwardian Script ITC" pitchFamily="66" charset="0"/>
              </a:rPr>
              <a:t>Taoists are humble and wise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  <a:latin typeface="Edwardian Script ITC" pitchFamily="66" charset="0"/>
              </a:rPr>
              <a:t> Not harsh, so adherents don’t feel pressured</a:t>
            </a:r>
            <a:endParaRPr lang="en-SG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436</Words>
  <Application>Microsoft Office PowerPoint</Application>
  <PresentationFormat>On-screen Show (4:3)</PresentationFormat>
  <Paragraphs>38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Origins of the Universe</vt:lpstr>
      <vt:lpstr>Principal Beliefs</vt:lpstr>
      <vt:lpstr>Supernatural Powers and Deities</vt:lpstr>
      <vt:lpstr>Slide 6</vt:lpstr>
      <vt:lpstr>Rituals</vt:lpstr>
      <vt:lpstr>Influence on the Society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9</cp:revision>
  <dcterms:created xsi:type="dcterms:W3CDTF">2010-08-11T11:19:55Z</dcterms:created>
  <dcterms:modified xsi:type="dcterms:W3CDTF">2010-08-11T12:40:18Z</dcterms:modified>
</cp:coreProperties>
</file>